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749" r:id="rId1"/>
  </p:sldMasterIdLst>
  <p:notesMasterIdLst>
    <p:notesMasterId r:id="rId21"/>
  </p:notesMasterIdLst>
  <p:handoutMasterIdLst>
    <p:handoutMasterId r:id="rId22"/>
  </p:handoutMasterIdLst>
  <p:sldIdLst>
    <p:sldId id="1325" r:id="rId2"/>
    <p:sldId id="1340" r:id="rId3"/>
    <p:sldId id="1326" r:id="rId4"/>
    <p:sldId id="1339" r:id="rId5"/>
    <p:sldId id="1295" r:id="rId6"/>
    <p:sldId id="1257" r:id="rId7"/>
    <p:sldId id="1341" r:id="rId8"/>
    <p:sldId id="1306" r:id="rId9"/>
    <p:sldId id="1342" r:id="rId10"/>
    <p:sldId id="1252" r:id="rId11"/>
    <p:sldId id="1253" r:id="rId12"/>
    <p:sldId id="1258" r:id="rId13"/>
    <p:sldId id="1343" r:id="rId14"/>
    <p:sldId id="1260" r:id="rId15"/>
    <p:sldId id="1337" r:id="rId16"/>
    <p:sldId id="1338" r:id="rId17"/>
    <p:sldId id="1335" r:id="rId18"/>
    <p:sldId id="1336" r:id="rId19"/>
    <p:sldId id="1334" r:id="rId20"/>
  </p:sldIdLst>
  <p:sldSz cx="9144000" cy="6858000" type="screen4x3"/>
  <p:notesSz cx="7315200" cy="9601200"/>
  <p:defaultTextStyle>
    <a:defPPr>
      <a:defRPr lang="en-US"/>
    </a:defPPr>
    <a:lvl1pPr algn="ctr" rtl="0" fontAlgn="base">
      <a:spcBef>
        <a:spcPct val="20000"/>
      </a:spcBef>
      <a:spcAft>
        <a:spcPct val="0"/>
      </a:spcAft>
      <a:buClr>
        <a:schemeClr val="hlink"/>
      </a:buClr>
      <a:buSzPct val="55000"/>
      <a:buFont typeface="Wingdings" pitchFamily="2" charset="2"/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1pPr>
    <a:lvl2pPr marL="457200" algn="ctr" rtl="0" fontAlgn="base">
      <a:spcBef>
        <a:spcPct val="20000"/>
      </a:spcBef>
      <a:spcAft>
        <a:spcPct val="0"/>
      </a:spcAft>
      <a:buClr>
        <a:schemeClr val="hlink"/>
      </a:buClr>
      <a:buSzPct val="55000"/>
      <a:buFont typeface="Wingdings" pitchFamily="2" charset="2"/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2pPr>
    <a:lvl3pPr marL="914400" algn="ctr" rtl="0" fontAlgn="base">
      <a:spcBef>
        <a:spcPct val="20000"/>
      </a:spcBef>
      <a:spcAft>
        <a:spcPct val="0"/>
      </a:spcAft>
      <a:buClr>
        <a:schemeClr val="hlink"/>
      </a:buClr>
      <a:buSzPct val="55000"/>
      <a:buFont typeface="Wingdings" pitchFamily="2" charset="2"/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3pPr>
    <a:lvl4pPr marL="1371600" algn="ctr" rtl="0" fontAlgn="base">
      <a:spcBef>
        <a:spcPct val="20000"/>
      </a:spcBef>
      <a:spcAft>
        <a:spcPct val="0"/>
      </a:spcAft>
      <a:buClr>
        <a:schemeClr val="hlink"/>
      </a:buClr>
      <a:buSzPct val="55000"/>
      <a:buFont typeface="Wingdings" pitchFamily="2" charset="2"/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4pPr>
    <a:lvl5pPr marL="1828800" algn="ctr" rtl="0" fontAlgn="base">
      <a:spcBef>
        <a:spcPct val="20000"/>
      </a:spcBef>
      <a:spcAft>
        <a:spcPct val="0"/>
      </a:spcAft>
      <a:buClr>
        <a:schemeClr val="hlink"/>
      </a:buClr>
      <a:buSzPct val="55000"/>
      <a:buFont typeface="Wingdings" pitchFamily="2" charset="2"/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5pPr>
    <a:lvl6pPr marL="2286000" algn="l" defTabSz="914400" rtl="0" eaLnBrk="1" latinLnBrk="0" hangingPunct="1"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6pPr>
    <a:lvl7pPr marL="2743200" algn="l" defTabSz="914400" rtl="0" eaLnBrk="1" latinLnBrk="0" hangingPunct="1"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7pPr>
    <a:lvl8pPr marL="3200400" algn="l" defTabSz="914400" rtl="0" eaLnBrk="1" latinLnBrk="0" hangingPunct="1"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8pPr>
    <a:lvl9pPr marL="3657600" algn="l" defTabSz="914400" rtl="0" eaLnBrk="1" latinLnBrk="0" hangingPunct="1"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888">
          <p15:clr>
            <a:srgbClr val="A4A3A4"/>
          </p15:clr>
        </p15:guide>
        <p15:guide id="2" pos="55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ndreas Haeberlen" initials="" lastIdx="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CC00"/>
    <a:srgbClr val="FF9900"/>
    <a:srgbClr val="EA8B00"/>
    <a:srgbClr val="33CC33"/>
    <a:srgbClr val="FF3399"/>
    <a:srgbClr val="66FF33"/>
    <a:srgbClr val="FFCC99"/>
    <a:srgbClr val="FF3300"/>
    <a:srgbClr val="FFFF00"/>
    <a:srgbClr val="66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215" autoAdjust="0"/>
    <p:restoredTop sz="85864" autoAdjust="0"/>
  </p:normalViewPr>
  <p:slideViewPr>
    <p:cSldViewPr snapToGrid="0">
      <p:cViewPr varScale="1">
        <p:scale>
          <a:sx n="140" d="100"/>
          <a:sy n="140" d="100"/>
        </p:scale>
        <p:origin x="576" y="184"/>
      </p:cViewPr>
      <p:guideLst>
        <p:guide orient="horz" pos="3888"/>
        <p:guide pos="55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93" d="100"/>
          <a:sy n="93" d="100"/>
        </p:scale>
        <p:origin x="-3492" y="-102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6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170265" cy="479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buClrTx/>
              <a:buSzTx/>
              <a:buFontTx/>
              <a:buNone/>
              <a:defRPr sz="1200"/>
            </a:lvl1pPr>
          </a:lstStyle>
          <a:p>
            <a:endParaRPr lang="de-DE"/>
          </a:p>
        </p:txBody>
      </p:sp>
      <p:sp>
        <p:nvSpPr>
          <p:cNvPr id="5416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4937" y="1"/>
            <a:ext cx="3170264" cy="479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ClrTx/>
              <a:buSzTx/>
              <a:buFontTx/>
              <a:buNone/>
              <a:defRPr sz="1200"/>
            </a:lvl1pPr>
          </a:lstStyle>
          <a:p>
            <a:endParaRPr lang="de-DE"/>
          </a:p>
        </p:txBody>
      </p:sp>
      <p:sp>
        <p:nvSpPr>
          <p:cNvPr id="5417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2065"/>
            <a:ext cx="3170265" cy="4791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buClrTx/>
              <a:buSzTx/>
              <a:buFontTx/>
              <a:buNone/>
              <a:defRPr sz="1200"/>
            </a:lvl1pPr>
          </a:lstStyle>
          <a:p>
            <a:endParaRPr lang="de-DE"/>
          </a:p>
        </p:txBody>
      </p:sp>
      <p:sp>
        <p:nvSpPr>
          <p:cNvPr id="5417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4937" y="9122065"/>
            <a:ext cx="3170264" cy="4791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ClrTx/>
              <a:buSzTx/>
              <a:buFontTx/>
              <a:buNone/>
              <a:defRPr sz="1200"/>
            </a:lvl1pPr>
          </a:lstStyle>
          <a:p>
            <a:fld id="{66017A74-8498-4425-B905-56B59BE89ABC}" type="slidenum">
              <a:rPr lang="de-DE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863155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170265" cy="479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spcBef>
                <a:spcPct val="0"/>
              </a:spcBef>
              <a:buClrTx/>
              <a:buSzTx/>
              <a:buFontTx/>
              <a:buNone/>
              <a:defRPr sz="120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133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4937" y="1"/>
            <a:ext cx="3170264" cy="479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buClrTx/>
              <a:buSzTx/>
              <a:buFontTx/>
              <a:buNone/>
              <a:defRPr sz="120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1331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7300" y="720725"/>
            <a:ext cx="48006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33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74671" y="4561803"/>
            <a:ext cx="5365858" cy="43183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3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2065"/>
            <a:ext cx="3170265" cy="4791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0" hangingPunct="0">
              <a:spcBef>
                <a:spcPct val="0"/>
              </a:spcBef>
              <a:buClrTx/>
              <a:buSzTx/>
              <a:buFontTx/>
              <a:buNone/>
              <a:defRPr sz="120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133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4937" y="9122065"/>
            <a:ext cx="3170264" cy="4791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buClrTx/>
              <a:buSzTx/>
              <a:buFontTx/>
              <a:buNone/>
              <a:defRPr sz="1200">
                <a:latin typeface="Arial" charset="0"/>
              </a:defRPr>
            </a:lvl1pPr>
          </a:lstStyle>
          <a:p>
            <a:fld id="{D37F8DB4-A4FF-4A8B-9A85-9B1874A58FC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45562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0659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8846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6001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409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9660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aseline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9135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8230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6895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41609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124EC0-117D-3241-9E7D-7E6821D75D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8BABFE-96D0-7B40-B735-5F4FAB79CB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630100-E8DE-344F-BD22-FCDE393625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1B72E-5918-E340-B6EB-9F22ABF50AF8}" type="datetimeFigureOut">
              <a:rPr lang="en-US" smtClean="0"/>
              <a:t>3/13/18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557205-D3E3-0342-A7AA-7196C06F9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D80EF3-64A7-994A-93CF-F47BEC0004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43558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E83E80-82A4-3443-B954-4879D00F60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12CDACE-B35B-844C-BFF1-9309B1AFFD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73C3B5-137F-3645-B54C-830A0D1137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3/13/18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2120A1-DA5C-604C-8390-C028E63B29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Pennsylvania</a:t>
            </a: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F88CC2-1B4B-1848-B767-E09C932C2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5153594"/>
      </p:ext>
    </p:extLst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CA4A55E-2B7B-C049-932A-E7AB359B8CD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4AADDF-398C-2843-AF28-44AF2CA89A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CAF8C-0C60-BD4E-8218-2A4B52886B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3/13/18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F967C7-47C5-2241-BDCC-49AACDD06A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Pennsylvania</a:t>
            </a: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69F25A-C5F2-C74A-8B44-1A0A883B0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7725532"/>
      </p:ext>
    </p:extLst>
  </p:cSld>
  <p:clrMapOvr>
    <a:masterClrMapping/>
  </p:clrMapOvr>
  <p:hf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9513" y="1990725"/>
            <a:ext cx="7793037" cy="990600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942415" y="6135809"/>
            <a:ext cx="5716488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University of Pennsylvania</a:t>
            </a:r>
            <a:endParaRPr lang="en-GB"/>
          </a:p>
        </p:txBody>
      </p:sp>
      <p:sp>
        <p:nvSpPr>
          <p:cNvPr id="5" name="Rectangle 111"/>
          <p:cNvSpPr>
            <a:spLocks noChangeArrowheads="1"/>
          </p:cNvSpPr>
          <p:nvPr userDrawn="1"/>
        </p:nvSpPr>
        <p:spPr bwMode="auto">
          <a:xfrm>
            <a:off x="304800" y="838200"/>
            <a:ext cx="787400" cy="3429000"/>
          </a:xfrm>
          <a:prstGeom prst="rect">
            <a:avLst/>
          </a:prstGeom>
          <a:gradFill rotWithShape="0">
            <a:gsLst>
              <a:gs pos="0">
                <a:srgbClr val="708FE6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" name="Line 110"/>
          <p:cNvSpPr>
            <a:spLocks noChangeShapeType="1"/>
          </p:cNvSpPr>
          <p:nvPr userDrawn="1"/>
        </p:nvSpPr>
        <p:spPr bwMode="auto">
          <a:xfrm>
            <a:off x="842963" y="1143000"/>
            <a:ext cx="0" cy="289560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" name="Rectangle 13"/>
          <p:cNvSpPr>
            <a:spLocks noGrp="1" noChangeArrowheads="1"/>
          </p:cNvSpPr>
          <p:nvPr>
            <p:ph type="subTitle" idx="1"/>
          </p:nvPr>
        </p:nvSpPr>
        <p:spPr>
          <a:xfrm>
            <a:off x="1363663" y="3944938"/>
            <a:ext cx="64008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10" name="Rectangle 11"/>
          <p:cNvSpPr>
            <a:spLocks noChangeArrowheads="1"/>
          </p:cNvSpPr>
          <p:nvPr userDrawn="1"/>
        </p:nvSpPr>
        <p:spPr bwMode="auto">
          <a:xfrm flipV="1">
            <a:off x="201613" y="3011488"/>
            <a:ext cx="8693150" cy="55562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pic>
        <p:nvPicPr>
          <p:cNvPr id="11" name="Picture 10" descr="Penn shield.gif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375795" y="2612508"/>
            <a:ext cx="659107" cy="740196"/>
          </a:xfrm>
          <a:prstGeom prst="rect">
            <a:avLst/>
          </a:prstGeom>
        </p:spPr>
      </p:pic>
      <p:sp>
        <p:nvSpPr>
          <p:cNvPr id="12" name="Rectangle 32"/>
          <p:cNvSpPr>
            <a:spLocks noChangeArrowheads="1"/>
          </p:cNvSpPr>
          <p:nvPr userDrawn="1"/>
        </p:nvSpPr>
        <p:spPr bwMode="auto">
          <a:xfrm>
            <a:off x="0" y="6605588"/>
            <a:ext cx="2829261" cy="252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sz="900"/>
              <a:t>© 2013 A. Haeberlen,</a:t>
            </a:r>
            <a:r>
              <a:rPr lang="de-DE" sz="900" baseline="0"/>
              <a:t> Z. Ives</a:t>
            </a:r>
            <a:endParaRPr lang="en-GB" sz="90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DFF9E0-7368-FE48-ABC7-7B6CDC72D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CE819C-9B63-C844-BF9E-99C8984B84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61F02A-D336-704B-97DE-2EF57C708F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3/13/18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47DBCB-1660-B04C-963C-C5CA566D72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Pennsylvania</a:t>
            </a: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07CB68-F41B-7F45-8F9C-31526CAD90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3771779"/>
      </p:ext>
    </p:extLst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936403-B80C-AD47-8E92-DDB417F06A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5250AC-A367-404A-9102-99599C4245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0ACC20-00B6-B94A-9110-D6FCE946F9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3/13/18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725B20-465C-4241-9982-23ADE3CCAA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Pennsylvania</a:t>
            </a: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016430-9E20-F34E-BCF2-120D75D6F0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9176196"/>
      </p:ext>
    </p:extLst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EAC6CB-6DF2-8E45-BBD4-FD2B8F87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40ED82-904D-A742-BD00-B51BABB90C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C25BE2-D9D3-B946-983C-CFAA431FCF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3E8F3D-87C7-B544-A4D3-10BA85905F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3/13/18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890F50-A8D3-B340-922B-0FE676E21F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Pennsylvania</a:t>
            </a:r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720628-570B-B140-89D0-D4AE7B81C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1519119"/>
      </p:ext>
    </p:extLst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734E9-A2C0-5149-97FE-8B67B9ADB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0F9C92-1B00-EC40-83B5-DD8E878C4E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2F2A3F-35FE-1246-AE60-0FCFAE0218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F22D0A6-1D92-BF47-BDCA-991F540C287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B092DB-3336-8042-BAA3-836B640A2E6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8FAB81B-7D00-2F4F-898B-9D3F12DBC5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3/13/18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72678CF-96CB-E74D-8DA1-864970528A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Pennsylvania</a:t>
            </a:r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E7FC0C-2999-BF4D-AE91-5A415D39C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28255482"/>
      </p:ext>
    </p:extLst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0A816E-19A0-DE4F-B259-15305AD21A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7E1EB1-7F04-924C-811A-DF11E5CD6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3/13/18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2DB3A4-16D5-184C-B3EB-EA32995DF6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Pennsylvania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544ABB-BCC9-7A4D-93DE-604B0E7C9D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2308706"/>
      </p:ext>
    </p:extLst>
  </p:cSld>
  <p:clrMapOvr>
    <a:masterClrMapping/>
  </p:clrMapOvr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EBE71F-FBEB-E94B-B6E1-A5918E7F50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5CDA98F-39BF-0D43-898B-4E5704C312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0C0072-FCAC-994A-846A-2C60133F0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495505-AA8D-4EA2-BB21-59D01CA8662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2597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AE461-B255-F441-9A84-2E5FD8A0C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E02D54-45C4-214C-A1CA-08827EECD0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DD2236-160D-CC4C-9D2D-B26FB86D57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3BB282-F60C-8F4B-8F0F-A617B44DC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3/13/18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1018CF-3422-B440-97B8-22DAB5C950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Pennsylvania</a:t>
            </a:r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45705F-2491-E24A-82E5-D1515269C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7872391"/>
      </p:ext>
    </p:extLst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810ED-8E34-1B45-93BE-4FE24E422B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2E54B50-CC6F-EB47-A9B6-AB8F32766B9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18F83A-ED88-614E-852D-02667E1E78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BA84C-FC8F-7741-A076-566ABAC00C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3/13/18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7CCC83-89C5-7549-B93E-BED00BA663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Pennsylvania</a:t>
            </a:r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3A8234-63AA-D749-A9B5-EBE3E59F56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0115166"/>
      </p:ext>
    </p:extLst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2E6B61A-66B2-BF48-888C-025882E8E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E4478A-031A-F047-B581-67CB51BB79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F097AC-23F3-534A-8D1C-AF129137CF8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3/13/18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68DFE2-5989-D347-BB6E-893E65157B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1D1A7C-7C54-D945-8119-DD47BCE739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04521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0" r:id="rId1"/>
    <p:sldLayoutId id="2147483751" r:id="rId2"/>
    <p:sldLayoutId id="2147483752" r:id="rId3"/>
    <p:sldLayoutId id="2147483753" r:id="rId4"/>
    <p:sldLayoutId id="2147483754" r:id="rId5"/>
    <p:sldLayoutId id="2147483755" r:id="rId6"/>
    <p:sldLayoutId id="2147483756" r:id="rId7"/>
    <p:sldLayoutId id="2147483757" r:id="rId8"/>
    <p:sldLayoutId id="2147483758" r:id="rId9"/>
    <p:sldLayoutId id="2147483759" r:id="rId10"/>
    <p:sldLayoutId id="2147483760" r:id="rId11"/>
    <p:sldLayoutId id="2147483658" r:id="rId12"/>
  </p:sldLayoutIdLst>
  <p:hf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w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w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7" Type="http://schemas.openxmlformats.org/officeDocument/2006/relationships/image" Target="../media/image2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eg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mailto:david.glance@uwa.edu.au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jp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11">
            <a:extLst>
              <a:ext uri="{FF2B5EF4-FFF2-40B4-BE49-F238E27FC236}">
                <a16:creationId xmlns:a16="http://schemas.microsoft.com/office/drawing/2014/main" id="{E20EB187-900F-4AF5-813B-101456D9FD3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alphaModFix amt="50000"/>
            <a:extLst/>
          </a:blip>
          <a:srcRect l="25052" r="2" b="2"/>
          <a:stretch/>
        </p:blipFill>
        <p:spPr>
          <a:xfrm>
            <a:off x="20" y="10"/>
            <a:ext cx="9143980" cy="6857990"/>
          </a:xfrm>
          <a:prstGeom prst="rect">
            <a:avLst/>
          </a:prstGeom>
        </p:spPr>
      </p:pic>
      <p:cxnSp>
        <p:nvCxnSpPr>
          <p:cNvPr id="10" name="Straight Connector 13">
            <a:extLst>
              <a:ext uri="{FF2B5EF4-FFF2-40B4-BE49-F238E27FC236}">
                <a16:creationId xmlns:a16="http://schemas.microsoft.com/office/drawing/2014/main" id="{624D17C8-E9C2-48A4-AA36-D7048A6CCC41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041918" y="2286000"/>
            <a:ext cx="0" cy="22860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3290511" y="1200152"/>
            <a:ext cx="5172879" cy="4457696"/>
          </a:xfrm>
        </p:spPr>
        <p:txBody>
          <a:bodyPr anchor="ctr">
            <a:normAutofit/>
          </a:bodyPr>
          <a:lstStyle/>
          <a:p>
            <a:pPr algn="l"/>
            <a:r>
              <a:rPr lang="en-US" sz="7000" dirty="0">
                <a:solidFill>
                  <a:srgbClr val="FFFFFF"/>
                </a:solidFill>
              </a:rPr>
              <a:t>Lecture 1</a:t>
            </a:r>
            <a:br>
              <a:rPr lang="en-US" sz="7000" dirty="0">
                <a:solidFill>
                  <a:srgbClr val="FFFFFF"/>
                </a:solidFill>
              </a:rPr>
            </a:br>
            <a:r>
              <a:rPr lang="en-US" sz="7000">
                <a:solidFill>
                  <a:srgbClr val="FFFFFF"/>
                </a:solidFill>
              </a:rPr>
              <a:t>Unit Intro</a:t>
            </a:r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637472" y="1200152"/>
            <a:ext cx="2112401" cy="4457696"/>
          </a:xfrm>
        </p:spPr>
        <p:txBody>
          <a:bodyPr anchor="ctr">
            <a:normAutofit/>
          </a:bodyPr>
          <a:lstStyle/>
          <a:p>
            <a:pPr algn="r"/>
            <a:r>
              <a:rPr lang="en-US" sz="2400">
                <a:solidFill>
                  <a:srgbClr val="FFFFFF"/>
                </a:solidFill>
              </a:rPr>
              <a:t>CITS5503 Cloud Computing</a:t>
            </a:r>
          </a:p>
          <a:p>
            <a:pPr algn="r"/>
            <a:r>
              <a:rPr lang="en-US" sz="2400">
                <a:solidFill>
                  <a:srgbClr val="FFFFFF"/>
                </a:solidFill>
              </a:rPr>
              <a:t>Dr David Glance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490720" y="6356350"/>
            <a:ext cx="4236219" cy="365125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de-DE" dirty="0" err="1">
                <a:solidFill>
                  <a:srgbClr val="FFFFFF"/>
                </a:solidFill>
              </a:rPr>
              <a:t>Based</a:t>
            </a:r>
            <a:r>
              <a:rPr lang="de-DE" dirty="0">
                <a:solidFill>
                  <a:srgbClr val="FFFFFF"/>
                </a:solidFill>
              </a:rPr>
              <a:t> on University </a:t>
            </a:r>
            <a:r>
              <a:rPr lang="de-DE" dirty="0" err="1">
                <a:solidFill>
                  <a:srgbClr val="FFFFFF"/>
                </a:solidFill>
              </a:rPr>
              <a:t>of</a:t>
            </a:r>
            <a:r>
              <a:rPr lang="de-DE" dirty="0">
                <a:solidFill>
                  <a:srgbClr val="FFFFFF"/>
                </a:solidFill>
              </a:rPr>
              <a:t> Pennsylvania NETS212 </a:t>
            </a:r>
            <a:r>
              <a:rPr lang="de-DE" dirty="0" err="1">
                <a:solidFill>
                  <a:srgbClr val="FFFFFF"/>
                </a:solidFill>
              </a:rPr>
              <a:t>Haeberlen</a:t>
            </a:r>
            <a:r>
              <a:rPr lang="de-DE" dirty="0">
                <a:solidFill>
                  <a:srgbClr val="FFFFFF"/>
                </a:solidFill>
              </a:rPr>
              <a:t>, Z. Ives</a:t>
            </a:r>
            <a:endParaRPr lang="en-GB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95118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Cloud Enables Data-centric Computing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Trend towards “data-centric” computing </a:t>
            </a:r>
          </a:p>
          <a:p>
            <a:pPr lvl="1"/>
            <a:r>
              <a:rPr lang="en-US" dirty="0"/>
              <a:t>(more about what this means later)</a:t>
            </a:r>
          </a:p>
          <a:p>
            <a:r>
              <a:rPr lang="en-US" dirty="0"/>
              <a:t>Intangible assets (intellectual property and data) now make up 80% of companies assets </a:t>
            </a:r>
          </a:p>
          <a:p>
            <a:r>
              <a:rPr lang="en-US" dirty="0"/>
              <a:t>Data, especially personal data has inherent value beyond its initial collection purpose</a:t>
            </a:r>
          </a:p>
          <a:p>
            <a:r>
              <a:rPr lang="en-US" dirty="0"/>
              <a:t>Brings in technical, social, legal and political challenges</a:t>
            </a:r>
          </a:p>
          <a:p>
            <a:r>
              <a:rPr lang="en-US" dirty="0"/>
              <a:t>Could be used for good (health research) or bad (advertising)</a:t>
            </a:r>
          </a:p>
          <a:p>
            <a:r>
              <a:rPr lang="en-US" dirty="0"/>
              <a:t>Data has become a currency: use it to pay for “free” services from Google, Facebook, Instagram, </a:t>
            </a:r>
            <a:r>
              <a:rPr lang="en-US" dirty="0" err="1"/>
              <a:t>etc</a:t>
            </a:r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7139" y="624110"/>
            <a:ext cx="7208828" cy="1280890"/>
          </a:xfrm>
        </p:spPr>
        <p:txBody>
          <a:bodyPr/>
          <a:lstStyle/>
          <a:p>
            <a:r>
              <a:rPr lang="en-US" dirty="0"/>
              <a:t>What kinds of data might we use?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0600" y="1813034"/>
            <a:ext cx="7772400" cy="4378216"/>
          </a:xfrm>
        </p:spPr>
        <p:txBody>
          <a:bodyPr/>
          <a:lstStyle/>
          <a:p>
            <a:r>
              <a:rPr lang="en-US" dirty="0"/>
              <a:t>We all know that Google gives good search answers because it has a lot of data…</a:t>
            </a:r>
          </a:p>
          <a:p>
            <a:pPr lvl="1"/>
            <a:r>
              <a:rPr lang="en-US" dirty="0"/>
              <a:t>… but what data, precisely, can it use, and how?</a:t>
            </a:r>
          </a:p>
          <a:p>
            <a:pPr lvl="1"/>
            <a:r>
              <a:rPr lang="en-US" dirty="0"/>
              <a:t>Let’s consider…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731000" y="6229350"/>
            <a:ext cx="190500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E0A909AB-E8DF-44BB-8A56-A213DD3335F7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pic>
        <p:nvPicPr>
          <p:cNvPr id="7" name="Picture 6" descr="screenshot-data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106970" y="2990626"/>
            <a:ext cx="4638997" cy="3272195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 bwMode="auto">
          <a:xfrm flipV="1">
            <a:off x="871369" y="4173967"/>
            <a:ext cx="4249271" cy="322729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2" name="Straight Connector 11"/>
          <p:cNvCxnSpPr/>
          <p:nvPr/>
        </p:nvCxnSpPr>
        <p:spPr bwMode="auto">
          <a:xfrm flipV="1">
            <a:off x="5475642" y="4281544"/>
            <a:ext cx="1011219" cy="656216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4" name="Straight Connector 13"/>
          <p:cNvCxnSpPr/>
          <p:nvPr/>
        </p:nvCxnSpPr>
        <p:spPr bwMode="auto">
          <a:xfrm flipV="1">
            <a:off x="892885" y="4270786"/>
            <a:ext cx="4227755" cy="645459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6" name="Straight Connector 15"/>
          <p:cNvCxnSpPr/>
          <p:nvPr/>
        </p:nvCxnSpPr>
        <p:spPr bwMode="auto">
          <a:xfrm flipV="1">
            <a:off x="5464885" y="4206240"/>
            <a:ext cx="1011219" cy="268941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pic>
        <p:nvPicPr>
          <p:cNvPr id="8" name="Picture 7" descr="number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90434" y="4502787"/>
            <a:ext cx="4569749" cy="402699"/>
          </a:xfrm>
          <a:prstGeom prst="rect">
            <a:avLst/>
          </a:prstGeom>
          <a:ln w="6350">
            <a:solidFill>
              <a:schemeClr val="tx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does it work</a:t>
            </a:r>
            <a:r>
              <a:rPr lang="en-US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Google pre-crawls and analyzes </a:t>
            </a:r>
            <a:br>
              <a:rPr lang="en-US" dirty="0"/>
            </a:br>
            <a:r>
              <a:rPr lang="en-US" dirty="0"/>
              <a:t>millions of images, sentences, searches, etc. – builds </a:t>
            </a:r>
            <a:r>
              <a:rPr lang="en-US" dirty="0">
                <a:solidFill>
                  <a:srgbClr val="FF9900"/>
                </a:solidFill>
              </a:rPr>
              <a:t>models</a:t>
            </a:r>
            <a:endParaRPr lang="en-US" dirty="0"/>
          </a:p>
          <a:p>
            <a:r>
              <a:rPr lang="en-US" dirty="0"/>
              <a:t>Another example: Google &amp; Bing Translate</a:t>
            </a:r>
          </a:p>
          <a:p>
            <a:pPr lvl="1"/>
            <a:r>
              <a:rPr lang="en-US" dirty="0"/>
              <a:t>Model how phrases in one language map to phrases in another language, by cross-comparing many, many translated docs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731000" y="6229350"/>
            <a:ext cx="190500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E0A909AB-E8DF-44BB-8A56-A213DD3335F7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pic>
        <p:nvPicPr>
          <p:cNvPr id="10242" name="Picture 2" descr="C:\Users\zives\AppData\Local\Microsoft\Windows\Temporary Internet Files\Content.IE5\5R4DZA0P\MC900311198[1].wm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72509" y="314710"/>
            <a:ext cx="1812925" cy="1571625"/>
          </a:xfrm>
          <a:prstGeom prst="rect">
            <a:avLst/>
          </a:prstGeom>
          <a:noFill/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3732360"/>
            <a:ext cx="5829121" cy="194763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does it work</a:t>
            </a:r>
            <a:r>
              <a:rPr lang="en-US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Collect data:</a:t>
            </a:r>
          </a:p>
          <a:p>
            <a:pPr lvl="1"/>
            <a:r>
              <a:rPr lang="en-US" dirty="0"/>
              <a:t>Spiders collect pages by following links on a page</a:t>
            </a:r>
          </a:p>
          <a:p>
            <a:pPr lvl="1"/>
            <a:r>
              <a:rPr lang="en-US" dirty="0"/>
              <a:t>Collects associated meta data and page content</a:t>
            </a:r>
          </a:p>
          <a:p>
            <a:pPr lvl="1"/>
            <a:r>
              <a:rPr lang="en-US" dirty="0"/>
              <a:t>Constructs a model using the Page Rank Algorithm that is one of around 200 criteria to connect words to links</a:t>
            </a:r>
          </a:p>
          <a:p>
            <a:pPr lvl="1"/>
            <a:r>
              <a:rPr lang="en-US" dirty="0"/>
              <a:t>Makes this searchable</a:t>
            </a:r>
          </a:p>
          <a:p>
            <a:pPr lvl="1"/>
            <a:r>
              <a:rPr lang="en-US" dirty="0"/>
              <a:t>Returns the search list in around 500 </a:t>
            </a:r>
            <a:r>
              <a:rPr lang="en-US" dirty="0" err="1"/>
              <a:t>ms</a:t>
            </a:r>
            <a:endParaRPr lang="en-US" dirty="0"/>
          </a:p>
          <a:p>
            <a:r>
              <a:rPr lang="en-US" dirty="0"/>
              <a:t>The model also captures semantic information as a Knowledge Graph (semantic web)</a:t>
            </a:r>
          </a:p>
          <a:p>
            <a:pPr lvl="1"/>
            <a:r>
              <a:rPr lang="en-US" dirty="0"/>
              <a:t>Helps to provide further contextual information (search for airplane from Melbourne to Perth – returns current flight information)</a:t>
            </a:r>
          </a:p>
          <a:p>
            <a:r>
              <a:rPr lang="en-US" dirty="0"/>
              <a:t>Add personalization to drive more useful information for user and for advertisers	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731000" y="6229350"/>
            <a:ext cx="190500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E0A909AB-E8DF-44BB-8A56-A213DD3335F7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pic>
        <p:nvPicPr>
          <p:cNvPr id="10242" name="Picture 2" descr="C:\Users\zives\AppData\Local\Microsoft\Windows\Temporary Internet Files\Content.IE5\5R4DZA0P\MC900311198[1].wm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17836" y="119064"/>
            <a:ext cx="1812925" cy="15716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7863690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Data-centric computing is pervasive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Today, Google and Friends aren't the only "Big Data" players</a:t>
            </a:r>
          </a:p>
          <a:p>
            <a:pPr lvl="1"/>
            <a:r>
              <a:rPr lang="en-US" dirty="0"/>
              <a:t>Not just Google &amp; friends - banks, financial firms, academia, the government, companies, military, startups, ...</a:t>
            </a:r>
          </a:p>
          <a:p>
            <a:pPr lvl="1"/>
            <a:r>
              <a:rPr lang="en-US" dirty="0"/>
              <a:t>All need to store and analyze huge data volumes</a:t>
            </a:r>
          </a:p>
          <a:p>
            <a:r>
              <a:rPr lang="en-US" dirty="0"/>
              <a:t>This is being enabled with a new generation of hardware “hosting” services – “the cloud” – and new, more scalable programming and analytical models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731000" y="6229350"/>
            <a:ext cx="190500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E0A909AB-E8DF-44BB-8A56-A213DD3335F7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Should We Fear the Cloud and Big Data?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F590D-1EE3-4679-BAB2-47D8C4772F51}" type="slidenum">
              <a:rPr lang="en-GB" smtClean="0"/>
              <a:pPr/>
              <a:t>15</a:t>
            </a:fld>
            <a:endParaRPr lang="en-GB"/>
          </a:p>
        </p:txBody>
      </p:sp>
      <p:pic>
        <p:nvPicPr>
          <p:cNvPr id="4098" name="Picture 2" descr="http://images.askmen.com/entertainment/special_feature_300/339_skynet-5-things-you-didnt-know_flash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3778" y="1905000"/>
            <a:ext cx="3031947" cy="170084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s://encrypted-tbn0.gstatic.com/images?q=tbn:ANd9GcSZjyeL9JpqUWujXHEwcIY6LwWw3pbgcRHnZezNWgXXyzDJOUP1RKpEnK_T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318" y="1677438"/>
            <a:ext cx="2019765" cy="125879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ttp://images.dailytech.com/nimage/Yes_We_Scan_Deal_With_It_Wide.jpe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5303" y="3887884"/>
            <a:ext cx="3540572" cy="255973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http://static4.businessinsider.com/image/51b4ccf469bedd8715000000/nsa-whistleblower-revealed-edward-snowden-says-he-is-the-leaker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81" r="12773"/>
          <a:stretch/>
        </p:blipFill>
        <p:spPr bwMode="auto">
          <a:xfrm>
            <a:off x="2083998" y="4130378"/>
            <a:ext cx="1791508" cy="219305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http://inventorspot.com/files/images/IBM_Watson_Supercomputer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5011" y="1905000"/>
            <a:ext cx="2590315" cy="173315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59241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Remaining challenges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9790" y="1543354"/>
            <a:ext cx="7104942" cy="3511865"/>
          </a:xfrm>
        </p:spPr>
        <p:txBody>
          <a:bodyPr/>
          <a:lstStyle/>
          <a:p>
            <a:r>
              <a:rPr lang="en-US" dirty="0"/>
              <a:t>What does the technology let us do, and what remains hard?</a:t>
            </a:r>
          </a:p>
          <a:p>
            <a:r>
              <a:rPr lang="en-US" dirty="0"/>
              <a:t>How do we ensure privacy, security</a:t>
            </a:r>
          </a:p>
          <a:p>
            <a:r>
              <a:rPr lang="en-US" dirty="0"/>
              <a:t>As we have ideas for useful, fun, helpful services, how do we make them happen?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74291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6673" y="624110"/>
            <a:ext cx="7587727" cy="1280890"/>
          </a:xfrm>
        </p:spPr>
        <p:txBody>
          <a:bodyPr/>
          <a:lstStyle/>
          <a:p>
            <a:r>
              <a:rPr lang="en-US" dirty="0"/>
              <a:t>Goals of the Unit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46673" y="1836683"/>
            <a:ext cx="8057478" cy="4639419"/>
          </a:xfrm>
        </p:spPr>
        <p:txBody>
          <a:bodyPr>
            <a:normAutofit/>
          </a:bodyPr>
          <a:lstStyle/>
          <a:p>
            <a:r>
              <a:rPr lang="en-US" dirty="0"/>
              <a:t>Understand what's underneath the Cloud</a:t>
            </a:r>
          </a:p>
          <a:p>
            <a:pPr lvl="1"/>
            <a:r>
              <a:rPr lang="en-US" dirty="0"/>
              <a:t>How does it work? What are its strengths? Its shortcomings?</a:t>
            </a:r>
          </a:p>
          <a:p>
            <a:pPr lvl="1"/>
            <a:r>
              <a:rPr lang="en-US" dirty="0"/>
              <a:t>Technologies</a:t>
            </a:r>
          </a:p>
          <a:p>
            <a:r>
              <a:rPr lang="en-US" dirty="0"/>
              <a:t>Understand the underlying principles</a:t>
            </a:r>
          </a:p>
          <a:p>
            <a:pPr lvl="1"/>
            <a:r>
              <a:rPr lang="en-US" dirty="0"/>
              <a:t>How do you build something that is so scalable, robust, etc.?</a:t>
            </a:r>
          </a:p>
          <a:p>
            <a:pPr lvl="1"/>
            <a:r>
              <a:rPr lang="en-US" dirty="0"/>
              <a:t>Lots of clever algorithms needed - very different environment!</a:t>
            </a:r>
          </a:p>
          <a:p>
            <a:r>
              <a:rPr lang="en-US" dirty="0"/>
              <a:t>Be able to use the right approach when designing new protocols and web systems</a:t>
            </a:r>
          </a:p>
          <a:p>
            <a:pPr lvl="1"/>
            <a:r>
              <a:rPr lang="en-US" dirty="0"/>
              <a:t>How would you go about building the next Facebook?</a:t>
            </a:r>
          </a:p>
          <a:p>
            <a:pPr lvl="1"/>
            <a:r>
              <a:rPr lang="en-US" dirty="0"/>
              <a:t>Need to scale, be efficient, avoid failures, prevent intrusions, ...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F590D-1EE3-4679-BAB2-47D8C4772F51}" type="slidenum">
              <a:rPr lang="en-GB" smtClean="0"/>
              <a:pPr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2964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of the Unit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93086"/>
            <a:ext cx="8315662" cy="4062905"/>
          </a:xfrm>
        </p:spPr>
        <p:txBody>
          <a:bodyPr/>
          <a:lstStyle/>
          <a:p>
            <a:r>
              <a:rPr lang="en-US" dirty="0"/>
              <a:t>Gain practical experience with cloud technologies</a:t>
            </a:r>
          </a:p>
          <a:p>
            <a:pPr lvl="1"/>
            <a:r>
              <a:rPr lang="en-US" dirty="0"/>
              <a:t>Often, the best way to understand it is to use the technology</a:t>
            </a:r>
          </a:p>
          <a:p>
            <a:r>
              <a:rPr lang="en-US" dirty="0"/>
              <a:t>Understand the impact on society</a:t>
            </a:r>
          </a:p>
          <a:p>
            <a:pPr lvl="1"/>
            <a:r>
              <a:rPr lang="en-US" dirty="0"/>
              <a:t>Vulnerabilities, privacy concerns, data survivability, ...</a:t>
            </a:r>
          </a:p>
          <a:p>
            <a:pPr lvl="1"/>
            <a:r>
              <a:rPr lang="en-US" dirty="0"/>
              <a:t>Need to understand the current state of the technology!</a:t>
            </a:r>
          </a:p>
          <a:p>
            <a:r>
              <a:rPr lang="en-US" dirty="0"/>
              <a:t>Anticipate what's possible in the future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F590D-1EE3-4679-BAB2-47D8C4772F51}" type="slidenum">
              <a:rPr lang="en-GB" smtClean="0"/>
              <a:pPr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0158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Important Information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Assessment</a:t>
            </a:r>
          </a:p>
          <a:p>
            <a:pPr lvl="1"/>
            <a:r>
              <a:rPr lang="en-US" dirty="0"/>
              <a:t>Labs 20%</a:t>
            </a:r>
          </a:p>
          <a:p>
            <a:pPr lvl="1"/>
            <a:r>
              <a:rPr lang="en-US" dirty="0"/>
              <a:t>Mid-Semester Exam 20%</a:t>
            </a:r>
          </a:p>
          <a:p>
            <a:pPr lvl="1"/>
            <a:r>
              <a:rPr lang="en-US" dirty="0"/>
              <a:t>Final Exam 60%</a:t>
            </a:r>
          </a:p>
          <a:p>
            <a:endParaRPr lang="en-US" dirty="0"/>
          </a:p>
          <a:p>
            <a:r>
              <a:rPr lang="en-US" dirty="0"/>
              <a:t>Contact: </a:t>
            </a:r>
            <a:r>
              <a:rPr lang="en-US" dirty="0" err="1"/>
              <a:t>Dr</a:t>
            </a:r>
            <a:r>
              <a:rPr lang="en-US" dirty="0"/>
              <a:t> David Glance</a:t>
            </a:r>
          </a:p>
          <a:p>
            <a:pPr lvl="1"/>
            <a:r>
              <a:rPr lang="en-US" dirty="0"/>
              <a:t>email: </a:t>
            </a:r>
            <a:r>
              <a:rPr lang="en-US" dirty="0">
                <a:hlinkClick r:id="rId2"/>
              </a:rPr>
              <a:t>david.glance@uwa.edu.au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07180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73931"/>
            <a:ext cx="7772400" cy="1456267"/>
          </a:xfrm>
        </p:spPr>
        <p:txBody>
          <a:bodyPr/>
          <a:lstStyle/>
          <a:p>
            <a:r>
              <a:rPr lang="en-US" dirty="0"/>
              <a:t>Goals of Unit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>
          <a:xfrm>
            <a:off x="457200" y="1640263"/>
            <a:ext cx="7772400" cy="306685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/>
              <a:t>In the context of Cloud Computing: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Understand </a:t>
            </a:r>
            <a:r>
              <a:rPr lang="en-US" sz="2400" b="1" dirty="0"/>
              <a:t>cloud computing</a:t>
            </a:r>
            <a:r>
              <a:rPr lang="en-US" sz="2400" dirty="0"/>
              <a:t> – how it lets us build </a:t>
            </a:r>
            <a:r>
              <a:rPr lang="en-US" sz="2400" b="1" dirty="0"/>
              <a:t>global-scale</a:t>
            </a:r>
            <a:r>
              <a:rPr lang="en-US" sz="2400" dirty="0"/>
              <a:t> services on shared hardware, why it’s hard, how to use it</a:t>
            </a:r>
          </a:p>
          <a:p>
            <a:r>
              <a:rPr lang="en-US" sz="2400" dirty="0"/>
              <a:t>Understand the technologies and tools that allow us to set up, manage and scale services on the cloud</a:t>
            </a:r>
          </a:p>
          <a:p>
            <a:r>
              <a:rPr lang="en-US" sz="2400" dirty="0"/>
              <a:t>Look at a couple of use cases for cloud computing that is </a:t>
            </a:r>
            <a:r>
              <a:rPr lang="en-US" sz="2400" b="1" dirty="0"/>
              <a:t>“big data”</a:t>
            </a:r>
            <a:r>
              <a:rPr lang="en-US" sz="2400" dirty="0"/>
              <a:t> and using clusters of machines to handle data analysis at scale</a:t>
            </a:r>
          </a:p>
        </p:txBody>
      </p:sp>
    </p:spTree>
    <p:extLst>
      <p:ext uri="{BB962C8B-B14F-4D97-AF65-F5344CB8AC3E}">
        <p14:creationId xmlns:p14="http://schemas.microsoft.com/office/powerpoint/2010/main" val="13791879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this unit about?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/>
              <a:t>“Cloud” computing</a:t>
            </a:r>
          </a:p>
          <a:p>
            <a:endParaRPr lang="en-US" dirty="0"/>
          </a:p>
          <a:p>
            <a:r>
              <a:rPr lang="en-US" dirty="0"/>
              <a:t>The substance behind the hype</a:t>
            </a:r>
          </a:p>
          <a:p>
            <a:r>
              <a:rPr lang="en-US" dirty="0"/>
              <a:t>How “elasticity” and shared infrastructure are useful</a:t>
            </a:r>
          </a:p>
          <a:p>
            <a:r>
              <a:rPr lang="en-US" dirty="0"/>
              <a:t>The hard problems that need to be tackled by software</a:t>
            </a:r>
          </a:p>
          <a:p>
            <a:r>
              <a:rPr lang="en-US" dirty="0"/>
              <a:t>The different layers and services</a:t>
            </a:r>
          </a:p>
          <a:p>
            <a:r>
              <a:rPr lang="en-US" dirty="0"/>
              <a:t>How to build your own dynamic, “cloud hosted” software as a service</a:t>
            </a:r>
          </a:p>
          <a:p>
            <a:r>
              <a:rPr lang="en-US" dirty="0"/>
              <a:t>And how to use “platform as a service” tools to analyze Big Data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/>
              <a:t>“Scalable” computing</a:t>
            </a:r>
          </a:p>
          <a:p>
            <a:endParaRPr lang="en-US" dirty="0"/>
          </a:p>
          <a:p>
            <a:r>
              <a:rPr lang="en-US" dirty="0"/>
              <a:t>The issues in building global-scale services</a:t>
            </a:r>
          </a:p>
          <a:p>
            <a:r>
              <a:rPr lang="en-US" dirty="0"/>
              <a:t>Techniques for harnessing the power of thousands of machines to analyze data</a:t>
            </a:r>
          </a:p>
          <a:p>
            <a:r>
              <a:rPr lang="en-US" dirty="0"/>
              <a:t>The core ideas that span most tools, whether SQL, </a:t>
            </a:r>
            <a:r>
              <a:rPr lang="en-US" dirty="0" err="1"/>
              <a:t>MapReduce</a:t>
            </a:r>
            <a:r>
              <a:rPr lang="en-US" dirty="0"/>
              <a:t>, …</a:t>
            </a:r>
          </a:p>
          <a:p>
            <a:r>
              <a:rPr lang="en-US" dirty="0"/>
              <a:t>Strengths and limitations of those approaches</a:t>
            </a:r>
          </a:p>
          <a:p>
            <a:r>
              <a:rPr lang="en-US" dirty="0"/>
              <a:t>Fundamental design patterns, operation primitives, algorithms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F590D-1EE3-4679-BAB2-47D8C4772F51}" type="slidenum">
              <a:rPr lang="en-GB" smtClean="0"/>
              <a:pPr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471354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3675"/>
            <a:ext cx="7772400" cy="1456267"/>
          </a:xfrm>
        </p:spPr>
        <p:txBody>
          <a:bodyPr/>
          <a:lstStyle/>
          <a:p>
            <a:r>
              <a:rPr lang="en-US" dirty="0"/>
              <a:t>CITS5503 in a Nutshell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0600" y="1441525"/>
            <a:ext cx="7772400" cy="5131397"/>
          </a:xfrm>
        </p:spPr>
        <p:txBody>
          <a:bodyPr>
            <a:normAutofit/>
          </a:bodyPr>
          <a:lstStyle/>
          <a:p>
            <a:r>
              <a:rPr lang="en-US" sz="2400" dirty="0"/>
              <a:t>How do we </a:t>
            </a:r>
            <a:r>
              <a:rPr lang="en-US" sz="2400" dirty="0">
                <a:solidFill>
                  <a:srgbClr val="FF9900"/>
                </a:solidFill>
              </a:rPr>
              <a:t>build effective data-centric applications</a:t>
            </a:r>
            <a:r>
              <a:rPr lang="en-US" sz="2400" dirty="0"/>
              <a:t>, and serve them to the entire Internet?</a:t>
            </a:r>
          </a:p>
          <a:p>
            <a:pPr lvl="1"/>
            <a:r>
              <a:rPr lang="en-US" sz="2000" dirty="0"/>
              <a:t>You’ve learned procedural programming on a single machine – we’ll look at data-centric programming across thousands of machines</a:t>
            </a:r>
          </a:p>
          <a:p>
            <a:pPr lvl="1"/>
            <a:r>
              <a:rPr lang="en-US" sz="2000" dirty="0"/>
              <a:t>We’ll understand the issues in breaking up problems, global coordination, failures, and so on</a:t>
            </a:r>
          </a:p>
          <a:p>
            <a:pPr lvl="1"/>
            <a:r>
              <a:rPr lang="en-US" sz="2000" dirty="0"/>
              <a:t>We’ll study many of the algorithms used by cloud services</a:t>
            </a:r>
            <a:endParaRPr lang="en-US" dirty="0"/>
          </a:p>
          <a:p>
            <a:r>
              <a:rPr lang="en-US" sz="2400" dirty="0"/>
              <a:t>How do we </a:t>
            </a:r>
            <a:r>
              <a:rPr lang="en-US" sz="2400" dirty="0">
                <a:solidFill>
                  <a:srgbClr val="FF9900"/>
                </a:solidFill>
              </a:rPr>
              <a:t>take advantage of “the cloud” </a:t>
            </a:r>
            <a:r>
              <a:rPr lang="en-US" sz="2400" dirty="0"/>
              <a:t>– the vision of computing as a utility (like the power grid)?</a:t>
            </a:r>
          </a:p>
          <a:p>
            <a:pPr lvl="1"/>
            <a:r>
              <a:rPr lang="en-US" sz="2000" dirty="0"/>
              <a:t>You’ll understand what lies underneath the cloud computing hype, and how to use the cloud</a:t>
            </a:r>
          </a:p>
          <a:p>
            <a:pPr lvl="1"/>
            <a:r>
              <a:rPr lang="en-US" sz="2000" dirty="0"/>
              <a:t>You’ll learn the technologies that allow services to be created and managed “on the cloud”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731000" y="6229350"/>
            <a:ext cx="190500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E0A909AB-E8DF-44BB-8A56-A213DD3335F7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0862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781999"/>
          </a:xfrm>
        </p:spPr>
        <p:txBody>
          <a:bodyPr/>
          <a:lstStyle/>
          <a:p>
            <a:r>
              <a:rPr lang="en-US" dirty="0"/>
              <a:t>Do You Use “the Cloud”?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University of Pennsylvania</a:t>
            </a:r>
            <a:endParaRPr lang="en-GB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F590D-1EE3-4679-BAB2-47D8C4772F51}" type="slidenum">
              <a:rPr lang="en-GB" smtClean="0"/>
              <a:pPr/>
              <a:t>5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6EB42F0-A539-C547-AED4-93805EC78C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541" y="1592410"/>
            <a:ext cx="5310040" cy="432192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1DFA86F-96DA-CE44-BCAE-61EE34ECA3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460" y="1397917"/>
            <a:ext cx="6957080" cy="451641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CE0B1C3-0D58-F146-90AC-89F4DD2FA5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1815" y="1226989"/>
            <a:ext cx="4835576" cy="505276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1B32AE6-F238-3345-B886-71A1FB6286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3312" y="1340111"/>
            <a:ext cx="5792038" cy="493964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5EAF0FD-3943-2B47-94F2-1002D1EDB4B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5754" y="1089242"/>
            <a:ext cx="5904060" cy="563223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25245" y="252005"/>
            <a:ext cx="4722829" cy="1209590"/>
          </a:xfrm>
        </p:spPr>
        <p:txBody>
          <a:bodyPr/>
          <a:lstStyle/>
          <a:p>
            <a:r>
              <a:rPr lang="en-US" dirty="0"/>
              <a:t>The Cloud on your phone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731000" y="6229350"/>
            <a:ext cx="190500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E0A909AB-E8DF-44BB-8A56-A213DD3335F7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5074276" y="1732208"/>
            <a:ext cx="3552992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/>
              <a:t>Google Assistant is an example of the Cloud, Big Data and AI, all in one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Hosted on Google’s platforms in their data centers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Bases its responses on personalized and population data, interpreted through natural language processing and machine learning (amongst other things).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45F4E3-8F00-B443-A290-6C061DE3C7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07" y="397895"/>
            <a:ext cx="2807668" cy="6084945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7389" y="3412841"/>
            <a:ext cx="4722829" cy="1209590"/>
          </a:xfrm>
        </p:spPr>
        <p:txBody>
          <a:bodyPr/>
          <a:lstStyle/>
          <a:p>
            <a:r>
              <a:rPr lang="en-US" dirty="0"/>
              <a:t>The Cloud at Home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731000" y="6229350"/>
            <a:ext cx="190500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E0A909AB-E8DF-44BB-8A56-A213DD3335F7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5074276" y="1732208"/>
            <a:ext cx="3552992" cy="4955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r>
              <a:rPr lang="en-US" dirty="0"/>
              <a:t>Personal assistants using speech to text, natural language processing, machine learning. 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Smarts are in the cloud. 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An example of Internet of Things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BA3808-7F63-2A4E-8902-AA68806D49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712" y="252005"/>
            <a:ext cx="5334000" cy="292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0376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0687" y="283551"/>
            <a:ext cx="7886700" cy="471532"/>
          </a:xfrm>
        </p:spPr>
        <p:txBody>
          <a:bodyPr>
            <a:normAutofit fontScale="90000"/>
          </a:bodyPr>
          <a:lstStyle/>
          <a:p>
            <a:r>
              <a:rPr lang="en-US" dirty="0"/>
              <a:t>The Cloud Enables Scale: Facebook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F590D-1EE3-4679-BAB2-47D8C4772F51}" type="slidenum">
              <a:rPr lang="en-GB" smtClean="0"/>
              <a:pPr/>
              <a:t>8</a:t>
            </a:fld>
            <a:endParaRPr lang="en-GB"/>
          </a:p>
        </p:txBody>
      </p:sp>
      <p:sp>
        <p:nvSpPr>
          <p:cNvPr id="11" name="Rectangle 10"/>
          <p:cNvSpPr/>
          <p:nvPr/>
        </p:nvSpPr>
        <p:spPr bwMode="auto">
          <a:xfrm>
            <a:off x="5798372" y="4593515"/>
            <a:ext cx="1161826" cy="225911"/>
          </a:xfrm>
          <a:prstGeom prst="rect">
            <a:avLst/>
          </a:prstGeom>
          <a:solidFill>
            <a:srgbClr val="FFFF00">
              <a:alpha val="41000"/>
            </a:srgb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DC17A2E-378A-AD46-B010-96ADBAEF4D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2705" y="1224056"/>
            <a:ext cx="5682663" cy="513229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0687" y="283551"/>
            <a:ext cx="7886700" cy="471532"/>
          </a:xfrm>
        </p:spPr>
        <p:txBody>
          <a:bodyPr>
            <a:normAutofit fontScale="90000"/>
          </a:bodyPr>
          <a:lstStyle/>
          <a:p>
            <a:r>
              <a:rPr lang="en-US" dirty="0"/>
              <a:t>The Cloud Enables Scale: Flickr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085AB4-14E2-5B4D-AB88-A21C65114F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7612" y="949206"/>
            <a:ext cx="5444705" cy="553353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A821DAA-E54B-BF4B-9F7C-80FDCB9E481E}"/>
              </a:ext>
            </a:extLst>
          </p:cNvPr>
          <p:cNvSpPr txBox="1"/>
          <p:nvPr/>
        </p:nvSpPr>
        <p:spPr>
          <a:xfrm>
            <a:off x="430687" y="1018095"/>
            <a:ext cx="2944109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Courier New" panose="02070309020205020404" pitchFamily="49" charset="0"/>
              <a:buChar char="o"/>
            </a:pPr>
            <a:r>
              <a:rPr lang="en-US" dirty="0"/>
              <a:t>90 m monthly users</a:t>
            </a:r>
          </a:p>
          <a:p>
            <a:pPr marL="342900" indent="-342900" algn="l">
              <a:buFont typeface="Courier New" panose="02070309020205020404" pitchFamily="49" charset="0"/>
              <a:buChar char="o"/>
            </a:pPr>
            <a:r>
              <a:rPr lang="en-US" dirty="0"/>
              <a:t>75 m photographers</a:t>
            </a:r>
          </a:p>
          <a:p>
            <a:pPr marL="342900" indent="-342900" algn="l">
              <a:buFont typeface="Courier New" panose="02070309020205020404" pitchFamily="49" charset="0"/>
              <a:buChar char="o"/>
            </a:pPr>
            <a:r>
              <a:rPr lang="en-US" dirty="0"/>
              <a:t>25 m photos uploaded on a busy day</a:t>
            </a:r>
          </a:p>
          <a:p>
            <a:pPr marL="342900" indent="-342900" algn="l">
              <a:buFont typeface="Courier New" panose="02070309020205020404" pitchFamily="49" charset="0"/>
              <a:buChar char="o"/>
            </a:pPr>
            <a:r>
              <a:rPr lang="en-US" dirty="0"/>
              <a:t>1 m photos shared daily</a:t>
            </a:r>
          </a:p>
          <a:p>
            <a:pPr marL="342900" indent="-342900" algn="l">
              <a:buFont typeface="Courier New" panose="02070309020205020404" pitchFamily="49" charset="0"/>
              <a:buChar char="o"/>
            </a:pPr>
            <a:r>
              <a:rPr lang="en-US" dirty="0"/>
              <a:t>10 billion images on </a:t>
            </a:r>
            <a:r>
              <a:rPr lang="en-US" dirty="0" err="1"/>
              <a:t>flickr</a:t>
            </a:r>
            <a:endParaRPr lang="en-US" dirty="0"/>
          </a:p>
          <a:p>
            <a:pPr marL="342900" indent="-342900" algn="l">
              <a:buFont typeface="Courier New" panose="02070309020205020404" pitchFamily="49" charset="0"/>
              <a:buChar char="o"/>
            </a:pPr>
            <a:r>
              <a:rPr lang="en-US" dirty="0"/>
              <a:t>Top camera: iPhone</a:t>
            </a:r>
          </a:p>
        </p:txBody>
      </p:sp>
    </p:spTree>
    <p:extLst>
      <p:ext uri="{BB962C8B-B14F-4D97-AF65-F5344CB8AC3E}">
        <p14:creationId xmlns:p14="http://schemas.microsoft.com/office/powerpoint/2010/main" val="1036224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32892</TotalTime>
  <Words>1043</Words>
  <Application>Microsoft Macintosh PowerPoint</Application>
  <PresentationFormat>On-screen Show (4:3)</PresentationFormat>
  <Paragraphs>146</Paragraphs>
  <Slides>19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7" baseType="lpstr">
      <vt:lpstr>Arial</vt:lpstr>
      <vt:lpstr>Calibri</vt:lpstr>
      <vt:lpstr>Calibri Light</vt:lpstr>
      <vt:lpstr>Courier New</vt:lpstr>
      <vt:lpstr>Tahoma</vt:lpstr>
      <vt:lpstr>Times New Roman</vt:lpstr>
      <vt:lpstr>Wingdings</vt:lpstr>
      <vt:lpstr>Office Theme</vt:lpstr>
      <vt:lpstr>Lecture 1 Unit Intro</vt:lpstr>
      <vt:lpstr>Goals of Unit</vt:lpstr>
      <vt:lpstr>What Is this unit about?</vt:lpstr>
      <vt:lpstr>CITS5503 in a Nutshell</vt:lpstr>
      <vt:lpstr>Do You Use “the Cloud”?</vt:lpstr>
      <vt:lpstr>The Cloud on your phone</vt:lpstr>
      <vt:lpstr>The Cloud at Home</vt:lpstr>
      <vt:lpstr>The Cloud Enables Scale: Facebook</vt:lpstr>
      <vt:lpstr>The Cloud Enables Scale: Flickr</vt:lpstr>
      <vt:lpstr>The Cloud Enables Data-centric Computing</vt:lpstr>
      <vt:lpstr>What kinds of data might we use?</vt:lpstr>
      <vt:lpstr>How does it work?</vt:lpstr>
      <vt:lpstr>How does it work?</vt:lpstr>
      <vt:lpstr>Data-centric computing is pervasive</vt:lpstr>
      <vt:lpstr>Should We Fear the Cloud and Big Data?</vt:lpstr>
      <vt:lpstr>Remaining challenges</vt:lpstr>
      <vt:lpstr>Goals of the Unit</vt:lpstr>
      <vt:lpstr>Goals of the Unit</vt:lpstr>
      <vt:lpstr>Important Information</vt:lpstr>
    </vt:vector>
  </TitlesOfParts>
  <Manager>Peter Druschel</Manager>
  <Company>Rice University / Max Planck Institute for Software Systems</Company>
  <LinksUpToDate>false</LinksUpToDate>
  <SharedDoc>false</SharedDoc>
  <HyperlinkBase>http://www.cs.rice.edu/~ahae/</HyperlinkBase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</dc:title>
  <dc:subject>Scalable and Cloud Computing</dc:subject>
  <dc:creator>Andreas Haeberlen</dc:creator>
  <cp:keywords>NETS 212</cp:keywords>
  <dc:description>http://www.cis.upenn.edu/~nets212/</dc:description>
  <cp:lastModifiedBy>David Glance</cp:lastModifiedBy>
  <cp:revision>4281</cp:revision>
  <cp:lastPrinted>2014-08-27T18:50:12Z</cp:lastPrinted>
  <dcterms:created xsi:type="dcterms:W3CDTF">1999-05-23T11:18:07Z</dcterms:created>
  <dcterms:modified xsi:type="dcterms:W3CDTF">2018-03-13T11:38:20Z</dcterms:modified>
  <cp:category>Lecture</cp:category>
</cp:coreProperties>
</file>